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71" r:id="rId2"/>
    <p:sldId id="257" r:id="rId3"/>
    <p:sldId id="264" r:id="rId4"/>
    <p:sldId id="265" r:id="rId5"/>
    <p:sldId id="266" r:id="rId6"/>
    <p:sldId id="267" r:id="rId7"/>
    <p:sldId id="268" r:id="rId8"/>
    <p:sldId id="258" r:id="rId9"/>
    <p:sldId id="270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3600" b="1" dirty="0" smtClean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Связь </a:t>
            </a:r>
            <a:r>
              <a:rPr lang="ru-RU" sz="4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между программами, формами и методами работы детского сада и школы</a:t>
            </a:r>
            <a:endParaRPr lang="ru-RU" sz="4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indent="0" algn="r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0" indent="0" algn="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заведующего по УВР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МБДОУ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Столбищенского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детского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сада «Сказка»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Шмакова Юлия Александровна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pPr indent="450215">
              <a:lnSpc>
                <a:spcPct val="150000"/>
              </a:lnSpc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Если мы поставим правильно дошкольное воспитание ребят, мы тем самым поднимем школу на более высокую ступень…»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Н.К.Крупская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4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Сравнительный анализ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3055937"/>
              </p:ext>
            </p:extLst>
          </p:nvPr>
        </p:nvGraphicFramePr>
        <p:xfrm>
          <a:off x="611560" y="908719"/>
          <a:ext cx="8136904" cy="5494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  <a:gridCol w="4176464"/>
              </a:tblGrid>
              <a:tr h="1173301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дошкольного 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начального школьного образования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6024">
                <a:tc gridSpan="2"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I. </a:t>
                      </a: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Теоретико-методологическая основа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системно - </a:t>
                      </a:r>
                      <a:r>
                        <a:rPr lang="ru-RU" sz="2000" b="1" i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деятельностный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подход):</a:t>
                      </a:r>
                      <a:endParaRPr lang="en-US" sz="2000" b="1" i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• воспитание и развитие качеств личности, отвечающих требованиям информационного общества, инновационной экономики;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• формирование готовности к саморазвитию и непрерывному образованию;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• активную учебно-познавательную деятельность обучающихся;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• построение образовательного процесса с учетом индивидуальных возрастных, психологических и физиологических особенностей обучающихся.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>
            <a:off x="2603104" y="165097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88224" y="165097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2000" y="2083024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5054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6458352"/>
              </p:ext>
            </p:extLst>
          </p:nvPr>
        </p:nvGraphicFramePr>
        <p:xfrm>
          <a:off x="611560" y="404664"/>
          <a:ext cx="8136904" cy="5998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  <a:gridCol w="4176464"/>
              </a:tblGrid>
              <a:tr h="1297766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дошкольного 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начального школьного образования</a:t>
                      </a:r>
                      <a:endParaRPr lang="ru-RU" dirty="0"/>
                    </a:p>
                  </a:txBody>
                  <a:tcPr/>
                </a:tc>
              </a:tr>
              <a:tr h="4701033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II. </a:t>
                      </a: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Единые формы работы:</a:t>
                      </a:r>
                      <a:endParaRPr lang="en-US" sz="20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>
            <a:off x="2584928" y="121892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88224" y="121892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2000" y="183099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2584928" y="2708920"/>
            <a:ext cx="1274828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2708920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436096" y="2708920"/>
            <a:ext cx="1152128" cy="3780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934656" y="3254504"/>
            <a:ext cx="2960164" cy="13043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ctr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Совместная  деятельность   детей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1041" y="4821393"/>
            <a:ext cx="376718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8372" y="3153937"/>
            <a:ext cx="3046036" cy="139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955072" y="5223534"/>
            <a:ext cx="3733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/>
                <a:ea typeface="Times New Roman"/>
              </a:rPr>
              <a:t>Совместная деятельность</a:t>
            </a:r>
          </a:p>
          <a:p>
            <a:pPr algn="ctr"/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взрослого и детей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198372" y="3356992"/>
            <a:ext cx="3046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/>
                <a:ea typeface="Times New Roman"/>
              </a:rPr>
              <a:t>Самостоятельная</a:t>
            </a:r>
          </a:p>
          <a:p>
            <a:pPr algn="ctr"/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деятельность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4992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6798389"/>
              </p:ext>
            </p:extLst>
          </p:nvPr>
        </p:nvGraphicFramePr>
        <p:xfrm>
          <a:off x="467544" y="332655"/>
          <a:ext cx="8208912" cy="582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5488"/>
                <a:gridCol w="4213424"/>
              </a:tblGrid>
              <a:tr h="1097121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дошкольного 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начального школьного образования</a:t>
                      </a:r>
                      <a:endParaRPr lang="ru-RU" dirty="0"/>
                    </a:p>
                  </a:txBody>
                  <a:tcPr/>
                </a:tc>
              </a:tr>
              <a:tr h="120964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III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 </a:t>
                      </a: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Ц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ели ФГОС начального школьного образования являются как бы продолжением целей, поставленных ФГОС дошкольного образования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4702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развитие физических качеств 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укрепление физического здоровья</a:t>
                      </a:r>
                      <a:endParaRPr lang="ru-RU" sz="2000" dirty="0"/>
                    </a:p>
                  </a:txBody>
                  <a:tcPr/>
                </a:tc>
              </a:tr>
              <a:tr h="120964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формирование предпосылок учебной деятельности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формирование основ умения учиться и способности к организации своей деятельности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120964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формирование общей культуры, развитие интеллектуальных и личностных качеств 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духовно-нравственное развитие и воспитание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1841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4719544"/>
              </p:ext>
            </p:extLst>
          </p:nvPr>
        </p:nvGraphicFramePr>
        <p:xfrm>
          <a:off x="611560" y="404664"/>
          <a:ext cx="8136904" cy="5998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  <a:gridCol w="4176464"/>
              </a:tblGrid>
              <a:tr h="1297766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дошкольного 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ФГОС начального школьного образования</a:t>
                      </a:r>
                      <a:endParaRPr lang="ru-RU" dirty="0"/>
                    </a:p>
                  </a:txBody>
                  <a:tcPr/>
                </a:tc>
              </a:tr>
              <a:tr h="4701033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</a:p>
                    <a:p>
                      <a:endParaRPr lang="ru-RU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IV.</a:t>
                      </a:r>
                      <a:r>
                        <a:rPr lang="ru-RU" sz="2000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tt-RU" sz="2000" b="1" i="1" dirty="0" smtClean="0">
                          <a:effectLst/>
                          <a:latin typeface="Times New Roman"/>
                          <a:ea typeface="Times New Roman"/>
                        </a:rPr>
                        <a:t>Ф</a:t>
                      </a:r>
                      <a:r>
                        <a:rPr lang="ru-RU" sz="2000" b="1" i="1" dirty="0" err="1" smtClean="0">
                          <a:effectLst/>
                          <a:latin typeface="Times New Roman"/>
                          <a:ea typeface="Times New Roman"/>
                        </a:rPr>
                        <a:t>ормулировка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и обеспечение устанавливаемых на федеральном уровне системы трех взаимосвязанных требований: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>
            <a:off x="2584928" y="121892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88224" y="121892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2000" y="183099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2584928" y="2897941"/>
            <a:ext cx="637414" cy="459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2897941"/>
            <a:ext cx="0" cy="1899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228184" y="2897941"/>
            <a:ext cx="360039" cy="459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934656" y="3409826"/>
            <a:ext cx="2960164" cy="11708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   к </a:t>
            </a:r>
            <a:r>
              <a:rPr lang="ru-RU" sz="2000" dirty="0">
                <a:latin typeface="Times New Roman"/>
                <a:ea typeface="Times New Roman"/>
              </a:rPr>
              <a:t>результатам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4738" y="4821393"/>
            <a:ext cx="4461518" cy="127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0644" y="3356992"/>
            <a:ext cx="3046036" cy="134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955072" y="5223534"/>
            <a:ext cx="3733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198372" y="3449419"/>
            <a:ext cx="3046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98372" y="3449419"/>
            <a:ext cx="304603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latin typeface="Times New Roman"/>
                <a:ea typeface="Times New Roman"/>
              </a:rPr>
              <a:t>к структуре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основных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образовательных программ</a:t>
            </a:r>
            <a:endParaRPr lang="ru-RU" sz="2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84928" y="4821392"/>
            <a:ext cx="4291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>
              <a:latin typeface="Times New Roman"/>
              <a:ea typeface="Times New Roman"/>
            </a:endParaRPr>
          </a:p>
          <a:p>
            <a:pPr algn="ctr"/>
            <a:r>
              <a:rPr lang="ru-RU" sz="2000" dirty="0" smtClean="0">
                <a:latin typeface="Times New Roman"/>
                <a:ea typeface="Times New Roman"/>
              </a:rPr>
              <a:t>к условиям </a:t>
            </a:r>
            <a:r>
              <a:rPr lang="ru-RU" sz="2000" dirty="0">
                <a:latin typeface="Times New Roman"/>
                <a:ea typeface="Times New Roman"/>
              </a:rPr>
              <a:t>реализации основных образовательных программ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8733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Основная образовательная 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программа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323957"/>
              </p:ext>
            </p:extLst>
          </p:nvPr>
        </p:nvGraphicFramePr>
        <p:xfrm>
          <a:off x="539552" y="1052736"/>
          <a:ext cx="8208912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5488"/>
                <a:gridCol w="4213424"/>
              </a:tblGrid>
              <a:tr h="1282809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Дошкольного 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Начального школьного образования</a:t>
                      </a:r>
                      <a:endParaRPr lang="ru-RU" dirty="0"/>
                    </a:p>
                  </a:txBody>
                  <a:tcPr/>
                </a:tc>
              </a:tr>
              <a:tr h="4045783">
                <a:tc>
                  <a:txBody>
                    <a:bodyPr/>
                    <a:lstStyle/>
                    <a:p>
                      <a:pPr algn="ctr"/>
                      <a:r>
                        <a:rPr lang="ru-RU" sz="2000" kern="1800" dirty="0" smtClean="0">
                          <a:effectLst/>
                          <a:latin typeface="Times New Roman"/>
                          <a:ea typeface="Times New Roman"/>
                        </a:rPr>
                        <a:t>Направлена на разностороннее развитие детей дошкольного возраста с учётом их возрастных и индивидуальных особенностей  в том числе помогает ребенку овладеть базисным уровнем дошкольного образования. Она призвана обеспечить дошкольнику тот уровень развития, который позволит ему быть успешным в дальнейшем обучении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Определяет систему норм, регламентирующих содержание и организацию образовательного процесса, обеспечивающего достижение планируемых результатов. В образовательной программе прописан планируемый результат, система оценивания, учебный план, особенности организации учебного процесса, используемые технологии и др. 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08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latin typeface="Times New Roman"/>
                <a:ea typeface="Times New Roman"/>
              </a:rPr>
              <a:t/>
            </a:r>
            <a:br>
              <a:rPr lang="ru-RU" sz="2800" b="1" dirty="0" smtClean="0">
                <a:latin typeface="Times New Roman"/>
                <a:ea typeface="Times New Roman"/>
              </a:rPr>
            </a:br>
            <a:r>
              <a:rPr lang="ru-RU" sz="2800" b="1" dirty="0">
                <a:latin typeface="Times New Roman"/>
                <a:ea typeface="Times New Roman"/>
              </a:rPr>
              <a:t/>
            </a:r>
            <a:br>
              <a:rPr lang="ru-RU" sz="2800" b="1" dirty="0">
                <a:latin typeface="Times New Roman"/>
                <a:ea typeface="Times New Roman"/>
              </a:rPr>
            </a:br>
            <a:r>
              <a:rPr lang="ru-RU" sz="2800" b="1" dirty="0" smtClean="0">
                <a:latin typeface="Times New Roman"/>
                <a:ea typeface="Times New Roman"/>
              </a:rPr>
              <a:t/>
            </a:r>
            <a:br>
              <a:rPr lang="ru-RU" sz="2800" b="1" dirty="0" smtClean="0">
                <a:latin typeface="Times New Roman"/>
                <a:ea typeface="Times New Roman"/>
              </a:rPr>
            </a:br>
            <a:r>
              <a:rPr lang="ru-RU" sz="2800" b="1" dirty="0">
                <a:latin typeface="Times New Roman"/>
                <a:ea typeface="Times New Roman"/>
              </a:rPr>
              <a:t/>
            </a:r>
            <a:br>
              <a:rPr lang="ru-RU" sz="2800" b="1" dirty="0"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Условие </a:t>
            </a:r>
            <a:r>
              <a:rPr lang="ru-RU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реализации основной образовательной программы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6938602"/>
              </p:ext>
            </p:extLst>
          </p:nvPr>
        </p:nvGraphicFramePr>
        <p:xfrm>
          <a:off x="539552" y="1412776"/>
          <a:ext cx="8208912" cy="4968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5488"/>
                <a:gridCol w="4213424"/>
              </a:tblGrid>
              <a:tr h="1196133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Дошкольного 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образования</a:t>
                      </a:r>
                    </a:p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j-cs"/>
                        </a:rPr>
                        <a:t>Начального школьного образования</a:t>
                      </a:r>
                      <a:endParaRPr lang="ru-RU" dirty="0"/>
                    </a:p>
                  </a:txBody>
                  <a:tcPr/>
                </a:tc>
              </a:tr>
              <a:tr h="3772419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effectLst/>
                          <a:latin typeface="Times New Roman"/>
                          <a:ea typeface="Times New Roman"/>
                        </a:rPr>
                        <a:t>Предпосылки универсальных учебных действий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( совокупность личностных качеств, обеспечивающих психологическую готовность ребенка к школе)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</a:rPr>
                        <a:t>Формирование универсальных учебных действий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(сумма конкретных знаний, умений, навыков)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9302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Методы и приемы организации 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обучения </a:t>
            </a:r>
            <a:b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Calibri"/>
              </a:rPr>
              <a:t>в </a:t>
            </a:r>
            <a:r>
              <a:rPr lang="ru-RU" sz="2800" b="1" dirty="0">
                <a:solidFill>
                  <a:schemeClr val="tx1"/>
                </a:solidFill>
                <a:latin typeface="Times New Roman"/>
                <a:ea typeface="Calibri"/>
              </a:rPr>
              <a:t>ДОУ и в начальной школе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Наглядные методы и приемы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Практические методы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Словесные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методы 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в сочетании с проблемными ситуациями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Проектный метод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Игровые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приемы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50388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Формы работы детского сада и школы с детьми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 форма организации обучения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позволяет индивидуализировать обучение (содержание, методы, средства), но ограничивает сотрудничество с другими детьми.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Групповая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организации обучения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(группа делится на подгруппы) – важно обеспечить взаимодействие детей в процессе обучения.</a:t>
            </a:r>
          </a:p>
          <a:p>
            <a:pPr marL="0" indent="0">
              <a:buNone/>
            </a:pP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Фронтальная </a:t>
            </a:r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 организации обучения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со всей группой, четкое расписание, единое содержание – четкая организационная структура, простое управление.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00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195</TotalTime>
  <Words>458</Words>
  <Application>Microsoft Office PowerPoint</Application>
  <PresentationFormat>Экран 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Слайд 1</vt:lpstr>
      <vt:lpstr>Сравнительный анализ </vt:lpstr>
      <vt:lpstr>Слайд 3</vt:lpstr>
      <vt:lpstr>Слайд 4</vt:lpstr>
      <vt:lpstr>Слайд 5</vt:lpstr>
      <vt:lpstr>Основная образовательная программа </vt:lpstr>
      <vt:lpstr>    Условие реализации основной образовательной программы </vt:lpstr>
      <vt:lpstr>Методы и приемы организации обучения  в ДОУ и в начальной школе </vt:lpstr>
      <vt:lpstr>Формы работы детского сада и школы с детьми 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Шмакова Ю.А.</dc:creator>
  <cp:lastModifiedBy>Ладушки</cp:lastModifiedBy>
  <cp:revision>17</cp:revision>
  <dcterms:created xsi:type="dcterms:W3CDTF">2015-02-22T13:14:12Z</dcterms:created>
  <dcterms:modified xsi:type="dcterms:W3CDTF">2015-02-26T06:14:14Z</dcterms:modified>
</cp:coreProperties>
</file>